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0" r:id="rId12"/>
    <p:sldId id="271" r:id="rId13"/>
    <p:sldId id="267" r:id="rId14"/>
    <p:sldId id="272" r:id="rId15"/>
    <p:sldId id="268" r:id="rId16"/>
    <p:sldId id="273" r:id="rId17"/>
    <p:sldId id="281" r:id="rId18"/>
    <p:sldId id="269" r:id="rId19"/>
    <p:sldId id="287" r:id="rId20"/>
    <p:sldId id="282" r:id="rId21"/>
    <p:sldId id="283" r:id="rId22"/>
    <p:sldId id="284" r:id="rId23"/>
    <p:sldId id="285" r:id="rId24"/>
    <p:sldId id="286" r:id="rId25"/>
    <p:sldId id="265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6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5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3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23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42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6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20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0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2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11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3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5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8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0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6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84AB9B-B391-41F1-A8EA-F18E0CBB3F8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653DE4-A8F1-4DF7-B86A-16D0FB3B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4290" y="1967345"/>
            <a:ext cx="9498732" cy="1271540"/>
          </a:xfrm>
        </p:spPr>
        <p:txBody>
          <a:bodyPr/>
          <a:lstStyle/>
          <a:p>
            <a:pPr algn="ctr"/>
            <a:r>
              <a:rPr lang="en-US" dirty="0" smtClean="0"/>
              <a:t>The Economy of Digital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7692" y="3238885"/>
            <a:ext cx="1911928" cy="1388534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Chad Qian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14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Surveys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4036290"/>
          </a:xfrm>
        </p:spPr>
        <p:txBody>
          <a:bodyPr>
            <a:normAutofit/>
          </a:bodyPr>
          <a:lstStyle/>
          <a:p>
            <a:r>
              <a:rPr lang="en-US" dirty="0" smtClean="0"/>
              <a:t>Give feedback on WDR report</a:t>
            </a:r>
          </a:p>
          <a:p>
            <a:endParaRPr lang="en-US" dirty="0"/>
          </a:p>
          <a:p>
            <a:r>
              <a:rPr lang="en-US" dirty="0" smtClean="0"/>
              <a:t>$0.15-0.18 per response</a:t>
            </a:r>
          </a:p>
          <a:p>
            <a:endParaRPr lang="en-US" dirty="0"/>
          </a:p>
          <a:p>
            <a:r>
              <a:rPr lang="en-US" dirty="0" smtClean="0"/>
              <a:t>“Reading check”</a:t>
            </a:r>
          </a:p>
          <a:p>
            <a:endParaRPr lang="en-US" dirty="0"/>
          </a:p>
          <a:p>
            <a:r>
              <a:rPr lang="en-US" dirty="0" smtClean="0"/>
              <a:t>Auto-</a:t>
            </a:r>
            <a:r>
              <a:rPr lang="en-US" dirty="0" err="1" smtClean="0"/>
              <a:t>rejector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2192" t="9889" r="32063" b="6352"/>
          <a:stretch/>
        </p:blipFill>
        <p:spPr bwMode="auto">
          <a:xfrm>
            <a:off x="7195629" y="1587124"/>
            <a:ext cx="3730989" cy="5136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001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Surveys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3124201"/>
          </a:xfrm>
        </p:spPr>
        <p:txBody>
          <a:bodyPr/>
          <a:lstStyle/>
          <a:p>
            <a:r>
              <a:rPr lang="en-US" dirty="0" smtClean="0"/>
              <a:t>3,000 responses for $500 in a month</a:t>
            </a:r>
          </a:p>
          <a:p>
            <a:endParaRPr lang="en-US" dirty="0"/>
          </a:p>
          <a:p>
            <a:r>
              <a:rPr lang="en-US" dirty="0" smtClean="0"/>
              <a:t>Troll responses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5570" t="32399" r="7096" b="53925"/>
          <a:stretch/>
        </p:blipFill>
        <p:spPr bwMode="auto">
          <a:xfrm>
            <a:off x="1703474" y="3759201"/>
            <a:ext cx="8872162" cy="842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389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Surveys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3124201"/>
          </a:xfrm>
        </p:spPr>
        <p:txBody>
          <a:bodyPr/>
          <a:lstStyle/>
          <a:p>
            <a:r>
              <a:rPr lang="en-US" dirty="0" smtClean="0"/>
              <a:t>Response rates?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71253" y="2395681"/>
            <a:ext cx="8107219" cy="401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Online data collection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3888508"/>
          </a:xfrm>
        </p:spPr>
        <p:txBody>
          <a:bodyPr/>
          <a:lstStyle/>
          <a:p>
            <a:r>
              <a:rPr lang="en-US" dirty="0" smtClean="0"/>
              <a:t>University emails</a:t>
            </a:r>
          </a:p>
          <a:p>
            <a:endParaRPr lang="en-US" dirty="0"/>
          </a:p>
          <a:p>
            <a:r>
              <a:rPr lang="en-US" dirty="0" smtClean="0"/>
              <a:t>$0.10 - $0.15 per university</a:t>
            </a:r>
          </a:p>
          <a:p>
            <a:endParaRPr lang="en-US" dirty="0"/>
          </a:p>
          <a:p>
            <a:r>
              <a:rPr lang="en-US" dirty="0" smtClean="0"/>
              <a:t>“Sanity check”</a:t>
            </a:r>
          </a:p>
          <a:p>
            <a:endParaRPr lang="en-US" dirty="0"/>
          </a:p>
          <a:p>
            <a:r>
              <a:rPr lang="en-US" dirty="0"/>
              <a:t>Three </a:t>
            </a:r>
            <a:r>
              <a:rPr lang="en-US" dirty="0" smtClean="0"/>
              <a:t>people (automatic)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1960" t="9888" r="37036" b="24450"/>
          <a:stretch/>
        </p:blipFill>
        <p:spPr bwMode="auto">
          <a:xfrm>
            <a:off x="6936509" y="1559734"/>
            <a:ext cx="4023418" cy="50996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547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Online data collection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3124201"/>
          </a:xfrm>
        </p:spPr>
        <p:txBody>
          <a:bodyPr/>
          <a:lstStyle/>
          <a:p>
            <a:r>
              <a:rPr lang="en-US" dirty="0" smtClean="0"/>
              <a:t>Finished for $850 in a week</a:t>
            </a:r>
          </a:p>
          <a:p>
            <a:endParaRPr lang="en-US" dirty="0"/>
          </a:p>
          <a:p>
            <a:r>
              <a:rPr lang="en-US" dirty="0" smtClean="0"/>
              <a:t>Vague wording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14096" r="1276" b="5731"/>
          <a:stretch/>
        </p:blipFill>
        <p:spPr bwMode="auto">
          <a:xfrm>
            <a:off x="2904317" y="3456131"/>
            <a:ext cx="6683028" cy="3230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685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Image tagging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4156363"/>
          </a:xfrm>
        </p:spPr>
        <p:txBody>
          <a:bodyPr/>
          <a:lstStyle/>
          <a:p>
            <a:r>
              <a:rPr lang="en-US" dirty="0" smtClean="0"/>
              <a:t>Tag roof images</a:t>
            </a:r>
          </a:p>
          <a:p>
            <a:endParaRPr lang="en-US" dirty="0"/>
          </a:p>
          <a:p>
            <a:r>
              <a:rPr lang="en-US" dirty="0" smtClean="0"/>
              <a:t>$0.01 per image</a:t>
            </a:r>
          </a:p>
          <a:p>
            <a:endParaRPr lang="en-US" dirty="0"/>
          </a:p>
          <a:p>
            <a:r>
              <a:rPr lang="en-US" dirty="0" smtClean="0"/>
              <a:t>“Reading check”</a:t>
            </a:r>
          </a:p>
          <a:p>
            <a:endParaRPr lang="en-US" dirty="0"/>
          </a:p>
          <a:p>
            <a:r>
              <a:rPr lang="en-US" dirty="0"/>
              <a:t>Three people </a:t>
            </a:r>
            <a:r>
              <a:rPr lang="en-US" dirty="0" smtClean="0"/>
              <a:t>(automatic)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4680" t="8836" r="34660" b="24428"/>
          <a:stretch/>
        </p:blipFill>
        <p:spPr bwMode="auto">
          <a:xfrm>
            <a:off x="6816443" y="1477819"/>
            <a:ext cx="4125941" cy="51261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94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Image tagging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20"/>
            <a:ext cx="10018713" cy="1810326"/>
          </a:xfrm>
        </p:spPr>
        <p:txBody>
          <a:bodyPr/>
          <a:lstStyle/>
          <a:p>
            <a:r>
              <a:rPr lang="en-US" dirty="0" smtClean="0"/>
              <a:t>Over 4,500 pictures tagged in </a:t>
            </a:r>
            <a:r>
              <a:rPr lang="en-US" dirty="0" smtClean="0"/>
              <a:t>less than 24</a:t>
            </a:r>
            <a:r>
              <a:rPr lang="en-US" dirty="0" smtClean="0"/>
              <a:t> hours</a:t>
            </a:r>
            <a:r>
              <a:rPr lang="en-US" dirty="0"/>
              <a:t> </a:t>
            </a:r>
            <a:r>
              <a:rPr lang="en-US" dirty="0" smtClean="0"/>
              <a:t>for less than</a:t>
            </a:r>
            <a:r>
              <a:rPr lang="en-US" dirty="0" smtClean="0"/>
              <a:t> </a:t>
            </a:r>
            <a:r>
              <a:rPr lang="en-US" dirty="0" smtClean="0"/>
              <a:t>$300</a:t>
            </a:r>
          </a:p>
          <a:p>
            <a:endParaRPr lang="en-US" dirty="0" smtClean="0"/>
          </a:p>
          <a:p>
            <a:r>
              <a:rPr lang="en-US" dirty="0" smtClean="0"/>
              <a:t>Social media snafu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0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Image tagging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9257" r="1171" b="7414"/>
          <a:stretch/>
        </p:blipFill>
        <p:spPr bwMode="auto">
          <a:xfrm>
            <a:off x="1484309" y="1477818"/>
            <a:ext cx="10018713" cy="4526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6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Field interviews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4110181"/>
          </a:xfrm>
        </p:spPr>
        <p:txBody>
          <a:bodyPr>
            <a:normAutofit/>
          </a:bodyPr>
          <a:lstStyle/>
          <a:p>
            <a:r>
              <a:rPr lang="en-US" dirty="0" smtClean="0"/>
              <a:t>Interview microbus drivers</a:t>
            </a:r>
          </a:p>
          <a:p>
            <a:endParaRPr lang="en-US" dirty="0"/>
          </a:p>
          <a:p>
            <a:r>
              <a:rPr lang="en-US" dirty="0" smtClean="0"/>
              <a:t>$5.00 per interview</a:t>
            </a:r>
          </a:p>
          <a:p>
            <a:endParaRPr lang="en-US" dirty="0"/>
          </a:p>
          <a:p>
            <a:r>
              <a:rPr lang="en-US" dirty="0" smtClean="0"/>
              <a:t>“Sanity check”</a:t>
            </a:r>
          </a:p>
          <a:p>
            <a:endParaRPr lang="en-US" dirty="0"/>
          </a:p>
          <a:p>
            <a:r>
              <a:rPr lang="en-US" dirty="0" smtClean="0"/>
              <a:t>Image upload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4918" t="8836" r="34901" b="6557"/>
          <a:stretch/>
        </p:blipFill>
        <p:spPr bwMode="auto">
          <a:xfrm>
            <a:off x="6973457" y="1477819"/>
            <a:ext cx="3396240" cy="5255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1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Field interviews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20"/>
            <a:ext cx="10018713" cy="1727198"/>
          </a:xfrm>
        </p:spPr>
        <p:txBody>
          <a:bodyPr>
            <a:normAutofit/>
          </a:bodyPr>
          <a:lstStyle/>
          <a:p>
            <a:r>
              <a:rPr lang="en-US" dirty="0" smtClean="0"/>
              <a:t>Nearly 100 responses in a week</a:t>
            </a:r>
          </a:p>
          <a:p>
            <a:endParaRPr lang="en-US" dirty="0"/>
          </a:p>
          <a:p>
            <a:r>
              <a:rPr lang="en-US" dirty="0" smtClean="0"/>
              <a:t>Most bad…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4594" t="22412" r="9936" b="59544"/>
          <a:stretch/>
        </p:blipFill>
        <p:spPr bwMode="auto">
          <a:xfrm>
            <a:off x="1948580" y="3868518"/>
            <a:ext cx="9081971" cy="1088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803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Background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3124201"/>
          </a:xfrm>
        </p:spPr>
        <p:txBody>
          <a:bodyPr/>
          <a:lstStyle/>
          <a:p>
            <a:r>
              <a:rPr lang="en-US" dirty="0" smtClean="0"/>
              <a:t>Formal labor vs. On-demand labor</a:t>
            </a:r>
          </a:p>
          <a:p>
            <a:endParaRPr lang="en-US" dirty="0"/>
          </a:p>
          <a:p>
            <a:r>
              <a:rPr lang="en-US" dirty="0" smtClean="0"/>
              <a:t>On-demand crowdsourced labor (“crowd work”):</a:t>
            </a:r>
          </a:p>
          <a:p>
            <a:pPr lvl="1"/>
            <a:r>
              <a:rPr lang="en-US" dirty="0" smtClean="0"/>
              <a:t>Lower barriers to entry, but lower pay</a:t>
            </a:r>
          </a:p>
          <a:p>
            <a:pPr lvl="1"/>
            <a:r>
              <a:rPr lang="en-US" dirty="0" smtClean="0"/>
              <a:t>More flexible labor, but worse quality control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12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Field interviews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44334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Troll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70" t="75775" r="7051" b="15099"/>
          <a:stretch/>
        </p:blipFill>
        <p:spPr bwMode="auto">
          <a:xfrm>
            <a:off x="2185586" y="5232400"/>
            <a:ext cx="8615681" cy="507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770" t="48053" r="7051" b="48338"/>
          <a:stretch/>
        </p:blipFill>
        <p:spPr bwMode="auto">
          <a:xfrm>
            <a:off x="2185585" y="5739717"/>
            <a:ext cx="8615681" cy="200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https://services.cognitoforms.com/forms/admin/file?id=F-uL!tCRFyQI802PyOBs8wjE&amp;ct=image%2Fjpeg&amp;token=1G862dG2c%2FpSPh3P39kWWGJeqw4QV3P%2FGn0ZgN3Y9zRaNFOuk%2BNDxKJ2gqh2cnZHWQFYMsSavgwjNvwLfi2%2F55bXkUm3wKbvviz0gFoZKCHFxgKQ&amp;at=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297" y="1921164"/>
            <a:ext cx="4102264" cy="3075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32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Field interviews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44334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Fake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839" t="49952" r="7050" b="40741"/>
          <a:stretch/>
        </p:blipFill>
        <p:spPr bwMode="auto">
          <a:xfrm>
            <a:off x="2579766" y="4787777"/>
            <a:ext cx="7820758" cy="475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838" t="46534" r="7051" b="26116"/>
          <a:stretch/>
        </p:blipFill>
        <p:spPr bwMode="auto">
          <a:xfrm>
            <a:off x="2579766" y="5263232"/>
            <a:ext cx="7820758" cy="1397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https://services.cognitoforms.com/forms/admin/file?id=F-25XRpgbpuoui4A4nfsC1LE&amp;ct=image%2Fjpeg&amp;token=YqMy9g%2Ba67NLkMmY1wenLY8tyEAVzBVbGnTcG04AZOp0IwmHgYihoINU6W%2FiBFkhhV%2BXb%2BH87wqiJe4wLSjgHDBDfEs2UIZXpYV7tgI7xmEoniRR&amp;at=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765" y="1919890"/>
            <a:ext cx="4272759" cy="2694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4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Field interviews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44334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Irrelevant</a:t>
            </a:r>
            <a:endParaRPr lang="en-US" dirty="0"/>
          </a:p>
        </p:txBody>
      </p:sp>
      <p:pic>
        <p:nvPicPr>
          <p:cNvPr id="6" name="Picture 5" descr="https://services.cognitoforms.com/forms/admin/file?id=F-48Qf9rZf82C7F6zCLrp6l!&amp;ct=image%2Fjpeg&amp;token=1G862dG2c%2FpSPh3P39kWWGJeqw4QV3P%2FGn0ZgN3Y9zRaNFOuk%2BNDxKJ2gqh2cnZHWQFYMsSavgwjNvwLfi2%2F55bXkUm3wKbvviz0gFoZKCHFxgKQ&amp;at=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26" y="1921164"/>
            <a:ext cx="4199734" cy="315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769" t="65908" r="7052" b="25545"/>
          <a:stretch/>
        </p:blipFill>
        <p:spPr bwMode="auto">
          <a:xfrm>
            <a:off x="2378866" y="5226475"/>
            <a:ext cx="8229600" cy="453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770" t="45394" r="7051" b="35423"/>
          <a:stretch/>
        </p:blipFill>
        <p:spPr bwMode="auto">
          <a:xfrm>
            <a:off x="2378866" y="5680313"/>
            <a:ext cx="8229600" cy="10186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875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Field interviews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44334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pic>
        <p:nvPicPr>
          <p:cNvPr id="5" name="Picture 4" descr="https://services.cognitoforms.com/forms/admin/file?id=F-hqiKD2n2uIKkb16mdQD2bk&amp;ct=image%2Fjpeg&amp;token=1G862dG2c%2FpSPh3P39kWWGJeqw4QV3P%2FGn0ZgN3Y9zRaNFOuk%2BNDxKJ2gqh2cnZHWQFYMsSavgwjNvwLfi2%2F55bXkUm3wKbvviz0gFoZKCHFxgKQ&amp;at=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08" y="1921164"/>
            <a:ext cx="4979832" cy="286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770" t="65527" r="7051" b="25166"/>
          <a:stretch/>
        </p:blipFill>
        <p:spPr bwMode="auto">
          <a:xfrm>
            <a:off x="2376724" y="5049221"/>
            <a:ext cx="8229600" cy="4941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770" t="45394" r="7051" b="35612"/>
          <a:stretch/>
        </p:blipFill>
        <p:spPr bwMode="auto">
          <a:xfrm>
            <a:off x="2376724" y="5543400"/>
            <a:ext cx="8229600" cy="10085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76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Field interviews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44334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pic>
        <p:nvPicPr>
          <p:cNvPr id="5" name="Picture 4" descr="https://services.cognitoforms.com/forms/admin/file?id=F-tw8LMhuQ0Y4N4u7D2u!pZu&amp;ct=image%2Fjpeg&amp;token=YqMy9g%2Ba67NLkMmY1wenLY8tyEAVzBVbGnTcG04AZOp0IwmHgYihoINU6W%2FiBFkhhV%2BXb%2BH87wqiJe4wLSjgHDBDfEs2UIZXpYV7tgI7xmEoniRR&amp;at=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29769" y="2316637"/>
            <a:ext cx="3163783" cy="237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876" t="66667" r="7051" b="24026"/>
          <a:stretch/>
        </p:blipFill>
        <p:spPr bwMode="auto">
          <a:xfrm>
            <a:off x="2421255" y="5153894"/>
            <a:ext cx="7772400" cy="467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877" t="37607" r="7051" b="40171"/>
          <a:stretch/>
        </p:blipFill>
        <p:spPr bwMode="auto">
          <a:xfrm>
            <a:off x="2421255" y="5621192"/>
            <a:ext cx="7772400" cy="1115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579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Key Takeaways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5380181"/>
          </a:xfrm>
        </p:spPr>
        <p:txBody>
          <a:bodyPr/>
          <a:lstStyle/>
          <a:p>
            <a:r>
              <a:rPr lang="en-US" smtClean="0"/>
              <a:t>Be clear.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 generous.</a:t>
            </a:r>
          </a:p>
          <a:p>
            <a:endParaRPr lang="en-US" dirty="0"/>
          </a:p>
          <a:p>
            <a:r>
              <a:rPr lang="en-US" dirty="0" smtClean="0"/>
              <a:t>Be careful.</a:t>
            </a:r>
          </a:p>
          <a:p>
            <a:endParaRPr lang="en-US" dirty="0"/>
          </a:p>
          <a:p>
            <a:r>
              <a:rPr lang="en-US" dirty="0" smtClean="0"/>
              <a:t>Be prompt.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Future Work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5380181"/>
          </a:xfrm>
        </p:spPr>
        <p:txBody>
          <a:bodyPr/>
          <a:lstStyle/>
          <a:p>
            <a:r>
              <a:rPr lang="en-US" dirty="0" err="1" smtClean="0"/>
              <a:t>MTurk’s</a:t>
            </a:r>
            <a:r>
              <a:rPr lang="en-US" dirty="0" smtClean="0"/>
              <a:t> open API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Custom, World Bank UI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Tasks:</a:t>
            </a:r>
            <a:endParaRPr lang="en-US" dirty="0" smtClean="0"/>
          </a:p>
          <a:p>
            <a:pPr lvl="1"/>
            <a:r>
              <a:rPr lang="en-US" dirty="0" smtClean="0"/>
              <a:t>Image tagging (good)</a:t>
            </a:r>
          </a:p>
          <a:p>
            <a:pPr lvl="1"/>
            <a:r>
              <a:rPr lang="en-US" dirty="0" smtClean="0"/>
              <a:t>Surveys, Online data collection (maybe)</a:t>
            </a:r>
          </a:p>
          <a:p>
            <a:pPr lvl="1"/>
            <a:r>
              <a:rPr lang="en-US" dirty="0" smtClean="0"/>
              <a:t>Field interviews (hard)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Further Reference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5380181"/>
          </a:xfrm>
        </p:spPr>
        <p:txBody>
          <a:bodyPr/>
          <a:lstStyle/>
          <a:p>
            <a:r>
              <a:rPr lang="en-US" dirty="0" smtClean="0"/>
              <a:t>MTurk Guide</a:t>
            </a:r>
          </a:p>
          <a:p>
            <a:endParaRPr lang="en-US" dirty="0"/>
          </a:p>
          <a:p>
            <a:r>
              <a:rPr lang="en-US" dirty="0" smtClean="0"/>
              <a:t>Python files on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8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Types of On-demand Platforms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927369"/>
              </p:ext>
            </p:extLst>
          </p:nvPr>
        </p:nvGraphicFramePr>
        <p:xfrm>
          <a:off x="0" y="1588800"/>
          <a:ext cx="10018713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4105398620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1182575112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2555419834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Low-interaction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High-interaction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498777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Low-skill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17168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Medium-skill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28681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High-skill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385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1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Types of On-demand Platforms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802729"/>
              </p:ext>
            </p:extLst>
          </p:nvPr>
        </p:nvGraphicFramePr>
        <p:xfrm>
          <a:off x="0" y="1588800"/>
          <a:ext cx="10018713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4105398620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1182575112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2555419834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Low-interaction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High-interaction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498777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Low-skill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MTurk, </a:t>
                      </a:r>
                      <a:r>
                        <a:rPr lang="en-US" dirty="0" err="1" smtClean="0"/>
                        <a:t>Cloudflower</a:t>
                      </a:r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(“Crowd work”)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17168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Medium-skill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28681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High-skill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385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1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Types of On-demand Platforms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673439"/>
              </p:ext>
            </p:extLst>
          </p:nvPr>
        </p:nvGraphicFramePr>
        <p:xfrm>
          <a:off x="0" y="1588800"/>
          <a:ext cx="10018713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4105398620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1182575112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2555419834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Low-interaction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High-interaction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498777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Low-skill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MTurk, </a:t>
                      </a:r>
                      <a:r>
                        <a:rPr lang="en-US" dirty="0" err="1" smtClean="0"/>
                        <a:t>Cloudflower</a:t>
                      </a:r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(“Crowd work”)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17168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Medium-skill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TaskRabbit, Fiverr,</a:t>
                      </a:r>
                      <a:r>
                        <a:rPr lang="en-US" baseline="0" dirty="0" smtClean="0"/>
                        <a:t> Upwork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(“Freelancing”)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28681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High-skill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385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60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Types of On-demand Platforms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463180"/>
              </p:ext>
            </p:extLst>
          </p:nvPr>
        </p:nvGraphicFramePr>
        <p:xfrm>
          <a:off x="0" y="1588800"/>
          <a:ext cx="10018713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4105398620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1182575112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2555419834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Low-interaction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High-interaction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498777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Low-skill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MTurk, </a:t>
                      </a:r>
                      <a:r>
                        <a:rPr lang="en-US" dirty="0" err="1" smtClean="0"/>
                        <a:t>Cloudflower</a:t>
                      </a:r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(“Crowd work”)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17168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Medium-skill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TaskRabbit, Fiverr,</a:t>
                      </a:r>
                      <a:r>
                        <a:rPr lang="en-US" baseline="0" dirty="0" smtClean="0"/>
                        <a:t> Upwork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(“Freelancing”)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28681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High-skill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InnoCentive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(“Outsourced</a:t>
                      </a:r>
                      <a:r>
                        <a:rPr lang="en-US" baseline="0" dirty="0" smtClean="0"/>
                        <a:t> R&amp;D”)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385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9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Types of On-demand Platforms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903884"/>
              </p:ext>
            </p:extLst>
          </p:nvPr>
        </p:nvGraphicFramePr>
        <p:xfrm>
          <a:off x="0" y="1588800"/>
          <a:ext cx="10018713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4105398620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1182575112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2555419834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Low-interaction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High-interaction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498777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Low-skill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MTurk, </a:t>
                      </a:r>
                      <a:r>
                        <a:rPr lang="en-US" dirty="0" err="1" smtClean="0"/>
                        <a:t>Cloudflower</a:t>
                      </a:r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(“Crowd work”)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SamaSource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(Development “Crowd work”)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17168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Medium-skill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TaskRabbit, Fiverr,</a:t>
                      </a:r>
                      <a:r>
                        <a:rPr lang="en-US" baseline="0" dirty="0" smtClean="0"/>
                        <a:t> Upwork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(“Freelancing”)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28681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High-skill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InnoCentive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(“Outsourced</a:t>
                      </a:r>
                      <a:r>
                        <a:rPr lang="en-US" baseline="0" dirty="0" smtClean="0"/>
                        <a:t> R&amp;D”)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385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4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Types of On-demand Platforms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827280"/>
              </p:ext>
            </p:extLst>
          </p:nvPr>
        </p:nvGraphicFramePr>
        <p:xfrm>
          <a:off x="0" y="1588800"/>
          <a:ext cx="10018713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4105398620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1182575112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2555419834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Low-interaction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High-interaction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498777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Low-skill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MTurk, </a:t>
                      </a:r>
                      <a:r>
                        <a:rPr lang="en-US" dirty="0" err="1" smtClean="0"/>
                        <a:t>Cloudflower</a:t>
                      </a:r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(“Crowd work”)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SamaSource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(Development “Crowd work”)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17168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Medium-skill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TaskRabbit, Fiverr,</a:t>
                      </a:r>
                      <a:r>
                        <a:rPr lang="en-US" baseline="0" dirty="0" smtClean="0"/>
                        <a:t> Upwork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(“Freelancing”)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major platforms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(A typical formal job)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28681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High-skill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InnoCentive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(“Outsourced</a:t>
                      </a:r>
                      <a:r>
                        <a:rPr lang="en-US" baseline="0" dirty="0" smtClean="0"/>
                        <a:t> R&amp;D”)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major platforms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(A typical formal job)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385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201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Amazon Mechanical Turk (MTurk)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477819"/>
            <a:ext cx="10018713" cy="3124201"/>
          </a:xfrm>
        </p:spPr>
        <p:txBody>
          <a:bodyPr/>
          <a:lstStyle/>
          <a:p>
            <a:r>
              <a:rPr lang="en-US" dirty="0" smtClean="0"/>
              <a:t>Launched in 2005</a:t>
            </a:r>
          </a:p>
          <a:p>
            <a:endParaRPr lang="en-US" dirty="0"/>
          </a:p>
          <a:p>
            <a:r>
              <a:rPr lang="en-US" dirty="0" smtClean="0"/>
              <a:t>Image tagging, data transcription, etc.</a:t>
            </a:r>
          </a:p>
          <a:p>
            <a:endParaRPr lang="en-US" dirty="0"/>
          </a:p>
          <a:p>
            <a:r>
              <a:rPr lang="en-US" dirty="0" smtClean="0"/>
              <a:t>Pennies per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0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181</TotalTime>
  <Words>420</Words>
  <Application>Microsoft Office PowerPoint</Application>
  <PresentationFormat>Widescreen</PresentationFormat>
  <Paragraphs>230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Corbel</vt:lpstr>
      <vt:lpstr>Parallax</vt:lpstr>
      <vt:lpstr>The Economy of Digital Jobs</vt:lpstr>
      <vt:lpstr>Background</vt:lpstr>
      <vt:lpstr>Types of On-demand Platforms</vt:lpstr>
      <vt:lpstr>Types of On-demand Platforms</vt:lpstr>
      <vt:lpstr>Types of On-demand Platforms</vt:lpstr>
      <vt:lpstr>Types of On-demand Platforms</vt:lpstr>
      <vt:lpstr>Types of On-demand Platforms</vt:lpstr>
      <vt:lpstr>Types of On-demand Platforms</vt:lpstr>
      <vt:lpstr>Amazon Mechanical Turk (MTurk)</vt:lpstr>
      <vt:lpstr>Surveys</vt:lpstr>
      <vt:lpstr>Surveys</vt:lpstr>
      <vt:lpstr>Surveys</vt:lpstr>
      <vt:lpstr>Online data collection</vt:lpstr>
      <vt:lpstr>Online data collection</vt:lpstr>
      <vt:lpstr>Image tagging</vt:lpstr>
      <vt:lpstr>Image tagging</vt:lpstr>
      <vt:lpstr>Image tagging</vt:lpstr>
      <vt:lpstr>Field interviews</vt:lpstr>
      <vt:lpstr>Field interviews</vt:lpstr>
      <vt:lpstr>Field interviews</vt:lpstr>
      <vt:lpstr>Field interviews</vt:lpstr>
      <vt:lpstr>Field interviews</vt:lpstr>
      <vt:lpstr>Field interviews</vt:lpstr>
      <vt:lpstr>Field interviews</vt:lpstr>
      <vt:lpstr>Key Takeaways</vt:lpstr>
      <vt:lpstr>Future Work</vt:lpstr>
      <vt:lpstr>Further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Economy of Digital Jobs</dc:title>
  <dc:creator>Chad</dc:creator>
  <cp:lastModifiedBy>Chad</cp:lastModifiedBy>
  <cp:revision>16</cp:revision>
  <dcterms:created xsi:type="dcterms:W3CDTF">2018-07-26T03:07:32Z</dcterms:created>
  <dcterms:modified xsi:type="dcterms:W3CDTF">2018-07-26T15:38:45Z</dcterms:modified>
</cp:coreProperties>
</file>